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182426"/>
          </a:xfrm>
        </p:spPr>
        <p:txBody>
          <a:bodyPr>
            <a:normAutofit fontScale="90000"/>
          </a:bodyPr>
          <a:lstStyle/>
          <a:p>
            <a:r>
              <a:rPr lang="pl-PL" sz="2000" b="1" dirty="0" smtClean="0"/>
              <a:t>Organizacja i finansowanie systemu doskonalenia nauczycieli – uporządkowania prawne</a:t>
            </a:r>
            <a:br>
              <a:rPr lang="pl-PL" sz="2000" b="1" dirty="0" smtClean="0"/>
            </a:b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1590805"/>
            <a:ext cx="9461326" cy="4224780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O organizacji i </a:t>
            </a:r>
            <a:r>
              <a:rPr lang="pl-PL" b="1" dirty="0" smtClean="0"/>
              <a:t>finansowaniu </a:t>
            </a:r>
            <a:r>
              <a:rPr lang="pl-PL" b="1" dirty="0"/>
              <a:t>systemu doskonalenia zawodowego nauczycieli stanowią przepisy: </a:t>
            </a:r>
            <a:endParaRPr lang="pl-PL" b="1" dirty="0" smtClean="0"/>
          </a:p>
          <a:p>
            <a:r>
              <a:rPr lang="pl-PL" dirty="0" smtClean="0"/>
              <a:t>• </a:t>
            </a:r>
            <a:r>
              <a:rPr lang="pl-PL" dirty="0"/>
              <a:t>Ustawy z dnia 7 września 1991 r. o systemie oświaty (Dz.U. z 2004 r. nr 256, poz. 2572, z </a:t>
            </a:r>
            <a:r>
              <a:rPr lang="pl-PL" dirty="0" err="1"/>
              <a:t>późn</a:t>
            </a:r>
            <a:r>
              <a:rPr lang="pl-PL" dirty="0"/>
              <a:t>. zm.),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Ustawy z dnia 26 stycznia 1982 r. Karta Nauczyciela (Dz.U. z 2014 r. poz. 191),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Ustawy z dnia 13 listopada 2003 r. o dochodach jednostek samorządu </a:t>
            </a:r>
            <a:r>
              <a:rPr lang="pl-PL" dirty="0" smtClean="0"/>
              <a:t>terytorialnego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Dz.U. z 2010 r. nr 80, poz. 526, z </a:t>
            </a:r>
            <a:r>
              <a:rPr lang="pl-PL" dirty="0" err="1"/>
              <a:t>późn</a:t>
            </a:r>
            <a:r>
              <a:rPr lang="pl-PL" dirty="0"/>
              <a:t>. zm.);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przepisy wykonawcze do w/w ustaw, w tym: rozporządzenie Ministra Edukacji Narodowej i Sportu z dnia 29 marca 2002 r. w sprawie sposobu </a:t>
            </a:r>
            <a:r>
              <a:rPr lang="pl-PL" dirty="0" smtClean="0"/>
              <a:t>podziału </a:t>
            </a:r>
            <a:r>
              <a:rPr lang="pl-PL" dirty="0"/>
              <a:t>środków na wspieranie doskonalenia zawodowego nauczycieli pomiędzy budżety poszczególnych wojewodów, form doskonalenia zawodowego </a:t>
            </a:r>
            <a:r>
              <a:rPr lang="pl-PL" dirty="0" smtClean="0"/>
              <a:t>dofinansowywanych </a:t>
            </a:r>
            <a:r>
              <a:rPr lang="pl-PL" dirty="0"/>
              <a:t>ze środków wyodrębnionych w </a:t>
            </a:r>
            <a:r>
              <a:rPr lang="pl-PL" dirty="0" smtClean="0"/>
              <a:t>budżetach </a:t>
            </a:r>
            <a:r>
              <a:rPr lang="pl-PL" dirty="0"/>
              <a:t>organów prowadzących szkoły, wojewodów, ministra właściwego do spraw oświaty i </a:t>
            </a:r>
            <a:r>
              <a:rPr lang="pl-PL" dirty="0" smtClean="0"/>
              <a:t>wychowania </a:t>
            </a:r>
            <a:r>
              <a:rPr lang="pl-PL" dirty="0"/>
              <a:t>oraz szczegółowych kryteriów i trybu przyznawania tych środków (Dz. U. z 2002 r. nr 46, poz. 430). </a:t>
            </a:r>
            <a:endParaRPr lang="pl-PL" dirty="0" smtClean="0"/>
          </a:p>
          <a:p>
            <a:r>
              <a:rPr lang="pl-PL" dirty="0" smtClean="0"/>
              <a:t>Dokumenty </a:t>
            </a:r>
            <a:r>
              <a:rPr lang="pl-PL" dirty="0"/>
              <a:t>te określają: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sposób funkcjonowania i </a:t>
            </a:r>
            <a:r>
              <a:rPr lang="pl-PL" dirty="0" smtClean="0"/>
              <a:t>finansowania </a:t>
            </a:r>
            <a:r>
              <a:rPr lang="pl-PL" dirty="0"/>
              <a:t>placówek doskonalenia nauczycieli, poradni psychologiczno- -pedagogicznych oraz bibliotek pedagogicznych; </a:t>
            </a:r>
            <a:endParaRPr lang="pl-PL" dirty="0" smtClean="0"/>
          </a:p>
          <a:p>
            <a:r>
              <a:rPr lang="pl-PL" dirty="0" smtClean="0"/>
              <a:t>• </a:t>
            </a:r>
            <a:r>
              <a:rPr lang="pl-PL" dirty="0"/>
              <a:t>wysokość i sposób wydatkowania środków przeznaczanych corocznie na </a:t>
            </a:r>
            <a:r>
              <a:rPr lang="pl-PL" dirty="0" smtClean="0"/>
              <a:t>dofinansowanie </a:t>
            </a:r>
            <a:r>
              <a:rPr lang="pl-PL" dirty="0"/>
              <a:t>doskonalenia zawodowego nauczycieli. 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87</Words>
  <Application>Microsoft Office PowerPoint</Application>
  <PresentationFormat>Niestandardowy</PresentationFormat>
  <Paragraphs>10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Organizacja i finansowanie systemu doskonalenia nauczycieli – uporządkowania prawne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6</cp:revision>
  <dcterms:created xsi:type="dcterms:W3CDTF">2018-12-02T13:14:09Z</dcterms:created>
  <dcterms:modified xsi:type="dcterms:W3CDTF">2019-01-23T11:42:48Z</dcterms:modified>
</cp:coreProperties>
</file>